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301" r:id="rId17"/>
    <p:sldId id="302" r:id="rId18"/>
    <p:sldId id="303" r:id="rId19"/>
    <p:sldId id="304" r:id="rId20"/>
    <p:sldId id="30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72170A-AF5F-4474-B5C3-5DD0F723CCCD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2C50A-CFE0-4F83-957B-FB14267DE7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76FE3CA-E4BC-4962-87C3-1FBE09AAD186}" type="slidenum">
              <a:rPr lang="en-US" altLang="en-US"/>
              <a:pPr/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235F4FF-7D34-43A9-8F07-80A7CDABEDDB}" type="slidenum">
              <a:rPr lang="en-US" altLang="en-US"/>
              <a:pPr/>
              <a:t>11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180BEAF-D812-40A7-B04A-AD632AD23396}" type="slidenum">
              <a:rPr lang="en-US" altLang="en-US"/>
              <a:pPr/>
              <a:t>12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06DDCD-63FE-48B7-9ED8-F65A7036B6F5}" type="slidenum">
              <a:rPr lang="en-US" altLang="en-US"/>
              <a:pPr/>
              <a:t>13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10E625E-66C6-4EFC-8B00-F954F97EA277}" type="slidenum">
              <a:rPr lang="en-US" altLang="en-US"/>
              <a:pPr/>
              <a:t>14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3DBB93-8E25-4E23-B575-0BF9D03165ED}" type="slidenum">
              <a:rPr lang="en-US" altLang="en-US"/>
              <a:pPr/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29840E8-8E7B-4AAE-B1C4-63F175248551}" type="slidenum">
              <a:rPr lang="en-US" altLang="en-US"/>
              <a:pPr/>
              <a:t>16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0051C26-9FCB-4623-A57D-E5B3B7F4B8A3}" type="slidenum">
              <a:rPr lang="en-US" altLang="en-US"/>
              <a:pPr/>
              <a:t>17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E1C0C4F-5569-48C8-82E6-3DC1A2E90905}" type="slidenum">
              <a:rPr lang="sr-Cyrl-CS" altLang="en-US"/>
              <a:pPr/>
              <a:t>18</a:t>
            </a:fld>
            <a:endParaRPr lang="sr-Cyrl-CS" alt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sr-Cyrl-CS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2E072CB-0954-488B-9222-A86F27FB00D2}" type="slidenum">
              <a:rPr lang="en-US" altLang="en-US"/>
              <a:pPr/>
              <a:t>19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B21531F-5AF7-4A87-8376-400B8FA3BF5D}" type="slidenum">
              <a:rPr lang="en-US" altLang="en-US"/>
              <a:pPr/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C2B8F00-00F7-4D4A-98D4-C6FA17AB1368}" type="slidenum">
              <a:rPr lang="en-US" altLang="en-US"/>
              <a:pPr/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C881765-402B-4776-8019-93BFC58C2BF3}" type="slidenum">
              <a:rPr lang="en-US" altLang="en-US"/>
              <a:pPr/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8DCAFE-89F3-433E-AD3C-ED6326B2E1CD}" type="slidenum">
              <a:rPr lang="sr-Cyrl-CS" altLang="en-US"/>
              <a:pPr/>
              <a:t>6</a:t>
            </a:fld>
            <a:endParaRPr lang="sr-Cyrl-CS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r-Cyrl-CS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065BD5-ED0F-477D-9F9C-3D9E2FF0642E}" type="slidenum">
              <a:rPr lang="sr-Cyrl-CS" altLang="en-US"/>
              <a:pPr/>
              <a:t>7</a:t>
            </a:fld>
            <a:endParaRPr lang="sr-Cyrl-CS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r-Cyrl-CS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BA60F97-3625-4D92-9417-C3C7B61A4E79}" type="slidenum">
              <a:rPr lang="sr-Cyrl-CS" altLang="en-US"/>
              <a:pPr/>
              <a:t>8</a:t>
            </a:fld>
            <a:endParaRPr lang="sr-Cyrl-CS" alt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r-Cyrl-CS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47A1EC1-79F7-426C-9A89-27782BD27F6D}" type="slidenum">
              <a:rPr lang="sr-Cyrl-CS" altLang="en-US"/>
              <a:pPr/>
              <a:t>9</a:t>
            </a:fld>
            <a:endParaRPr lang="sr-Cyrl-CS" alt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r-Cyrl-CS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AFDBD3E-FA39-4F9F-A9D5-0EE628E4A7A7}" type="slidenum">
              <a:rPr lang="sr-Cyrl-CS" altLang="en-US"/>
              <a:pPr/>
              <a:t>10</a:t>
            </a:fld>
            <a:endParaRPr lang="sr-Cyrl-CS" alt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sr-Cyrl-CS" altLang="en-US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31859-3BA7-4173-9173-5FE266EA1E56}" type="datetimeFigureOut">
              <a:rPr lang="en-US" smtClean="0"/>
              <a:pPr/>
              <a:t>10/1/2020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64E79-6922-4B7A-96EA-1429AF203A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ОСС</a:t>
            </a:r>
            <a:br>
              <a:rPr lang="sr-Cyrl-RS" dirty="0"/>
            </a:br>
            <a:r>
              <a:rPr lang="sr-Cyrl-RS" sz="2400" dirty="0"/>
              <a:t>-вежбе 9. недеља-</a:t>
            </a:r>
            <a:br>
              <a:rPr lang="sr-Cyrl-RS" sz="2400" dirty="0"/>
            </a:br>
            <a:r>
              <a:rPr lang="ru-RU" sz="4800" dirty="0"/>
              <a:t> </a:t>
            </a:r>
            <a:r>
              <a:rPr lang="ru-RU" sz="4800" b="1" dirty="0"/>
              <a:t>Деменције</a:t>
            </a:r>
            <a:endParaRPr lang="en-US" sz="4900" b="1" dirty="0"/>
          </a:p>
        </p:txBody>
      </p:sp>
    </p:spTree>
  </p:cSld>
  <p:clrMapOvr>
    <a:masterClrMapping/>
  </p:clrMapOvr>
  <p:transition advTm="64336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0882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5603" name="Rectangle 3"/>
          <p:cNvSpPr>
            <a:spLocks noGrp="1"/>
          </p:cNvSpPr>
          <p:nvPr>
            <p:ph type="title" idx="4294967295"/>
          </p:nvPr>
        </p:nvSpPr>
        <p:spPr>
          <a:xfrm>
            <a:off x="785813" y="301625"/>
            <a:ext cx="7897812" cy="1141413"/>
          </a:xfrm>
        </p:spPr>
        <p:txBody>
          <a:bodyPr/>
          <a:lstStyle/>
          <a:p>
            <a:pPr eaLnBrk="1" hangingPunct="1"/>
            <a:r>
              <a:rPr lang="sr-Latn-CS" altLang="en-US" sz="2800"/>
              <a:t>Mini Mental State Examination (</a:t>
            </a:r>
            <a:r>
              <a:rPr lang="sr-Latn-CS" altLang="en-US" sz="2800" b="1"/>
              <a:t>MMSE</a:t>
            </a:r>
            <a:r>
              <a:rPr lang="sr-Latn-CS" altLang="en-US" sz="2800"/>
              <a:t>)</a:t>
            </a:r>
            <a:br>
              <a:rPr lang="sr-Latn-CS" altLang="en-US" sz="2800"/>
            </a:br>
            <a:r>
              <a:rPr lang="ru-RU" altLang="en-US" sz="2800"/>
              <a:t>Мала скала процене менталног стања</a:t>
            </a:r>
            <a:endParaRPr lang="en-US" altLang="en-US" sz="2800" i="1"/>
          </a:p>
        </p:txBody>
      </p:sp>
      <p:graphicFrame>
        <p:nvGraphicFramePr>
          <p:cNvPr id="10258" name="Group 18"/>
          <p:cNvGraphicFramePr>
            <a:graphicFrameLocks noGrp="1"/>
          </p:cNvGraphicFramePr>
          <p:nvPr>
            <p:ph idx="4294967295"/>
          </p:nvPr>
        </p:nvGraphicFramePr>
        <p:xfrm>
          <a:off x="971550" y="1557338"/>
          <a:ext cx="7932738" cy="4862512"/>
        </p:xfrm>
        <a:graphic>
          <a:graphicData uri="http://schemas.openxmlformats.org/drawingml/2006/table">
            <a:tbl>
              <a:tblPr/>
              <a:tblGrid>
                <a:gridCol w="606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3658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Ocena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Poeni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25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Jezik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10.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Neka pacijent napiše rečenicu po svom izboru. (Rečenica treba da sadrži subjekat i predikat da bude logična. Zanemariti pravopisne greške)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Crtež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11.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Neka pacijent precrta crtež. (Dati jedan poen ako su prikazane sve strane i uglovi i ako preklopljeni deo čini četvorougao)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UKUPNO:                                                            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30</a:t>
                      </a:r>
                    </a:p>
                  </a:txBody>
                  <a:tcPr marT="45722" marB="45722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614" name="AutoShape 54"/>
          <p:cNvSpPr>
            <a:spLocks noChangeArrowheads="1"/>
          </p:cNvSpPr>
          <p:nvPr/>
        </p:nvSpPr>
        <p:spPr bwMode="auto">
          <a:xfrm>
            <a:off x="1476375" y="4868863"/>
            <a:ext cx="962025" cy="914400"/>
          </a:xfrm>
          <a:prstGeom prst="pentag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25615" name="AutoShape 55"/>
          <p:cNvSpPr>
            <a:spLocks noChangeArrowheads="1"/>
          </p:cNvSpPr>
          <p:nvPr/>
        </p:nvSpPr>
        <p:spPr bwMode="auto">
          <a:xfrm rot="-1151229">
            <a:off x="2097088" y="4797425"/>
            <a:ext cx="962025" cy="914400"/>
          </a:xfrm>
          <a:prstGeom prst="pentagon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altLang="en-US"/>
          </a:p>
        </p:txBody>
      </p:sp>
      <p:sp>
        <p:nvSpPr>
          <p:cNvPr id="25616" name="Line 81"/>
          <p:cNvSpPr>
            <a:spLocks noChangeShapeType="1"/>
          </p:cNvSpPr>
          <p:nvPr/>
        </p:nvSpPr>
        <p:spPr bwMode="auto">
          <a:xfrm>
            <a:off x="1042988" y="5929313"/>
            <a:ext cx="7777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advTm="787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r dragana ristic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352425"/>
            <a:ext cx="5329237" cy="615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214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r dragana ristic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888" y="422275"/>
            <a:ext cx="6626225" cy="601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717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dr dragana ristic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0" y="166688"/>
            <a:ext cx="635000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9197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719138" y="71438"/>
            <a:ext cx="7053262" cy="565150"/>
          </a:xfrm>
        </p:spPr>
        <p:txBody>
          <a:bodyPr/>
          <a:lstStyle/>
          <a:p>
            <a:r>
              <a:rPr lang="en-US" altLang="en-US" sz="2800" b="1"/>
              <a:t>GPCOG</a:t>
            </a:r>
            <a:r>
              <a:rPr lang="en-US" altLang="en-US" sz="2800"/>
              <a:t> скрининг тест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35013"/>
            <a:ext cx="9002713" cy="6122987"/>
          </a:xfrm>
          <a:solidFill>
            <a:schemeClr val="bg1">
              <a:lumMod val="85000"/>
              <a:alpha val="35000"/>
            </a:schemeClr>
          </a:solidFill>
          <a:ln>
            <a:solidFill>
              <a:schemeClr val="tx2"/>
            </a:solidFill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Ime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adresa</a:t>
            </a:r>
            <a:r>
              <a:rPr lang="en-US" sz="1800" dirty="0"/>
              <a:t>:  </a:t>
            </a:r>
          </a:p>
          <a:p>
            <a:pPr>
              <a:lnSpc>
                <a:spcPct val="80000"/>
              </a:lnSpc>
              <a:buFont typeface="Calibri" pitchFamily="34" charset="0"/>
              <a:buAutoNum type="arabicPeriod"/>
              <a:defRPr/>
            </a:pPr>
            <a:r>
              <a:rPr lang="en-US" sz="1800" dirty="0"/>
              <a:t> Marko </a:t>
            </a:r>
            <a:r>
              <a:rPr lang="en-US" sz="1800" dirty="0" err="1"/>
              <a:t>Petrović</a:t>
            </a:r>
            <a:r>
              <a:rPr lang="en-US" sz="1800" dirty="0"/>
              <a:t> , </a:t>
            </a:r>
            <a:r>
              <a:rPr lang="en-US" sz="1800" dirty="0" err="1"/>
              <a:t>Vidovdanska</a:t>
            </a:r>
            <a:r>
              <a:rPr lang="en-US" sz="1800" dirty="0"/>
              <a:t> 14, </a:t>
            </a:r>
            <a:r>
              <a:rPr lang="en-US" sz="1800" dirty="0" err="1"/>
              <a:t>Kragujevac</a:t>
            </a: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		                                                                                                              </a:t>
            </a:r>
            <a:r>
              <a:rPr lang="sr-Cyrl-RS" sz="1800" dirty="0"/>
              <a:t>        </a:t>
            </a:r>
            <a:r>
              <a:rPr lang="en-US" sz="1800" dirty="0"/>
              <a:t> </a:t>
            </a:r>
            <a:r>
              <a:rPr lang="en-US" sz="1800" dirty="0" err="1"/>
              <a:t>Tačno</a:t>
            </a:r>
            <a:r>
              <a:rPr lang="en-US" sz="1800" dirty="0"/>
              <a:t>   </a:t>
            </a:r>
            <a:r>
              <a:rPr lang="sr-Cyrl-RS" sz="1800" dirty="0"/>
              <a:t>   </a:t>
            </a:r>
            <a:r>
              <a:rPr lang="en-US" sz="1800" dirty="0" err="1"/>
              <a:t>Netačn</a:t>
            </a:r>
            <a:r>
              <a:rPr lang="sr-Cyrl-RS" sz="1800" dirty="0"/>
              <a:t>о</a:t>
            </a:r>
            <a:r>
              <a:rPr lang="en-US" sz="1800" dirty="0"/>
              <a:t>	</a:t>
            </a:r>
            <a:r>
              <a:rPr lang="en-US" sz="1800" dirty="0" err="1"/>
              <a:t>Orjentacija</a:t>
            </a:r>
            <a:r>
              <a:rPr lang="en-US" sz="1800" dirty="0"/>
              <a:t> u </a:t>
            </a:r>
            <a:r>
              <a:rPr lang="en-US" sz="1800" dirty="0" err="1"/>
              <a:t>vremenu</a:t>
            </a:r>
            <a:r>
              <a:rPr lang="en-US" sz="1800" dirty="0"/>
              <a:t>: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2.     </a:t>
            </a:r>
            <a:r>
              <a:rPr lang="en-US" sz="1800" dirty="0" err="1"/>
              <a:t>tačan</a:t>
            </a:r>
            <a:r>
              <a:rPr lang="en-US" sz="1800" dirty="0"/>
              <a:t> datum</a:t>
            </a:r>
          </a:p>
          <a:p>
            <a:pPr>
              <a:lnSpc>
                <a:spcPct val="80000"/>
              </a:lnSpc>
              <a:defRPr/>
            </a:pP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GB" sz="1800" dirty="0"/>
              <a:t>3. </a:t>
            </a:r>
            <a:r>
              <a:rPr lang="en-US" sz="1800" dirty="0"/>
              <a:t>Test </a:t>
            </a:r>
            <a:r>
              <a:rPr lang="en-US" sz="1800" dirty="0" err="1"/>
              <a:t>crtanja</a:t>
            </a:r>
            <a:r>
              <a:rPr lang="en-US" sz="1800" dirty="0"/>
              <a:t> </a:t>
            </a:r>
            <a:r>
              <a:rPr lang="en-US" sz="1800" dirty="0" err="1"/>
              <a:t>sata</a:t>
            </a:r>
            <a:r>
              <a:rPr lang="en-US" sz="1800" dirty="0"/>
              <a:t> (</a:t>
            </a:r>
            <a:r>
              <a:rPr lang="en-US" sz="1800" dirty="0" err="1"/>
              <a:t>koristiti</a:t>
            </a:r>
            <a:r>
              <a:rPr lang="en-US" sz="1800" dirty="0"/>
              <a:t> </a:t>
            </a:r>
            <a:r>
              <a:rPr lang="en-US" sz="1800" dirty="0" err="1"/>
              <a:t>prazan</a:t>
            </a:r>
            <a:r>
              <a:rPr lang="en-US" sz="1800" dirty="0"/>
              <a:t> </a:t>
            </a:r>
            <a:r>
              <a:rPr lang="en-US" sz="1800" dirty="0" err="1"/>
              <a:t>papir</a:t>
            </a:r>
            <a:r>
              <a:rPr lang="en-US" sz="1800" dirty="0"/>
              <a:t>)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GB" sz="1800" dirty="0"/>
              <a:t>a</a:t>
            </a:r>
            <a:r>
              <a:rPr lang="en-US" sz="1800" dirty="0"/>
              <a:t>.     </a:t>
            </a:r>
            <a:r>
              <a:rPr lang="en-US" sz="1800" dirty="0" err="1"/>
              <a:t>Napisati</a:t>
            </a:r>
            <a:r>
              <a:rPr lang="en-US" sz="1800" dirty="0"/>
              <a:t> </a:t>
            </a:r>
            <a:r>
              <a:rPr lang="en-US" sz="1800" dirty="0" err="1"/>
              <a:t>sve</a:t>
            </a:r>
            <a:r>
              <a:rPr lang="en-US" sz="1800" dirty="0"/>
              <a:t> </a:t>
            </a:r>
            <a:r>
              <a:rPr lang="en-US" sz="1800" dirty="0" err="1"/>
              <a:t>brojeve</a:t>
            </a:r>
            <a:r>
              <a:rPr lang="en-US" sz="1800" dirty="0"/>
              <a:t>, </a:t>
            </a:r>
            <a:r>
              <a:rPr lang="en-US" sz="1800" dirty="0" err="1"/>
              <a:t>korektan</a:t>
            </a:r>
            <a:r>
              <a:rPr lang="en-US" sz="1800" dirty="0"/>
              <a:t> </a:t>
            </a:r>
            <a:r>
              <a:rPr lang="en-US" sz="1800" dirty="0" err="1"/>
              <a:t>raspored</a:t>
            </a:r>
            <a:r>
              <a:rPr lang="en-US" sz="1800" dirty="0"/>
              <a:t> </a:t>
            </a:r>
            <a:r>
              <a:rPr lang="en-US" sz="1800" dirty="0" err="1"/>
              <a:t>cifara</a:t>
            </a: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GB" sz="1800" dirty="0"/>
              <a:t>b.</a:t>
            </a:r>
            <a:r>
              <a:rPr lang="en-US" sz="1800" dirty="0"/>
              <a:t>     </a:t>
            </a:r>
            <a:r>
              <a:rPr lang="en-US" sz="1800" dirty="0" err="1"/>
              <a:t>Nacrtati</a:t>
            </a:r>
            <a:r>
              <a:rPr lang="en-US" sz="1800" dirty="0"/>
              <a:t> </a:t>
            </a:r>
            <a:r>
              <a:rPr lang="en-US" sz="1800" dirty="0" err="1"/>
              <a:t>kazaljke</a:t>
            </a:r>
            <a:r>
              <a:rPr lang="en-US" sz="1800" dirty="0"/>
              <a:t> </a:t>
            </a:r>
            <a:r>
              <a:rPr lang="en-US" sz="1800" dirty="0" err="1"/>
              <a:t>koje</a:t>
            </a:r>
            <a:r>
              <a:rPr lang="en-US" sz="1800" dirty="0"/>
              <a:t> </a:t>
            </a:r>
            <a:r>
              <a:rPr lang="en-US" sz="1800" dirty="0" err="1"/>
              <a:t>pokazuju</a:t>
            </a:r>
            <a:r>
              <a:rPr lang="en-US" sz="1800" dirty="0"/>
              <a:t> </a:t>
            </a:r>
            <a:r>
              <a:rPr lang="en-US" sz="1800" dirty="0" err="1"/>
              <a:t>vreme</a:t>
            </a:r>
            <a:r>
              <a:rPr lang="en-US" sz="1800" dirty="0"/>
              <a:t> ”10 min </a:t>
            </a:r>
            <a:r>
              <a:rPr lang="en-US" sz="1800" dirty="0" err="1"/>
              <a:t>prošlo</a:t>
            </a:r>
            <a:r>
              <a:rPr lang="en-US" sz="1800" dirty="0"/>
              <a:t> </a:t>
            </a:r>
            <a:r>
              <a:rPr lang="en-US" sz="1800" dirty="0" err="1"/>
              <a:t>od</a:t>
            </a:r>
            <a:r>
              <a:rPr lang="en-US" sz="1800" dirty="0"/>
              <a:t> 11 sati” 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Informacije</a:t>
            </a:r>
            <a:r>
              <a:rPr lang="en-US" sz="1800" dirty="0"/>
              <a:t>: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 </a:t>
            </a:r>
            <a:r>
              <a:rPr lang="en-GB" sz="1800" dirty="0"/>
              <a:t>4</a:t>
            </a:r>
            <a:r>
              <a:rPr lang="en-US" sz="1800" dirty="0"/>
              <a:t>.   </a:t>
            </a:r>
            <a:r>
              <a:rPr lang="en-US" sz="1800" dirty="0" err="1"/>
              <a:t>Ispričajte</a:t>
            </a:r>
            <a:r>
              <a:rPr lang="en-US" sz="1800" dirty="0"/>
              <a:t> mi </a:t>
            </a:r>
            <a:r>
              <a:rPr lang="en-US" sz="1800" dirty="0" err="1"/>
              <a:t>nešto</a:t>
            </a:r>
            <a:r>
              <a:rPr lang="en-US" sz="1800" dirty="0"/>
              <a:t> </a:t>
            </a:r>
            <a:r>
              <a:rPr lang="en-US" sz="1800" dirty="0" err="1"/>
              <a:t>što</a:t>
            </a:r>
            <a:r>
              <a:rPr lang="en-US" sz="1800" dirty="0"/>
              <a:t> se </a:t>
            </a:r>
            <a:r>
              <a:rPr lang="en-US" sz="1800" dirty="0" err="1"/>
              <a:t>dogodilo</a:t>
            </a:r>
            <a:r>
              <a:rPr lang="en-US" sz="1800" dirty="0"/>
              <a:t> u </a:t>
            </a:r>
            <a:r>
              <a:rPr lang="en-US" sz="1800" dirty="0" err="1"/>
              <a:t>skorije</a:t>
            </a:r>
            <a:r>
              <a:rPr lang="en-US" sz="1800" dirty="0"/>
              <a:t> </a:t>
            </a:r>
            <a:r>
              <a:rPr lang="en-US" sz="1800" dirty="0" err="1"/>
              <a:t>vreme</a:t>
            </a:r>
            <a:r>
              <a:rPr lang="en-US" sz="1800" dirty="0"/>
              <a:t> (</a:t>
            </a:r>
            <a:r>
              <a:rPr lang="en-US" sz="1800" dirty="0" err="1"/>
              <a:t>poslednjih</a:t>
            </a:r>
            <a:r>
              <a:rPr lang="en-US" sz="1800" dirty="0"/>
              <a:t> 7 </a:t>
            </a:r>
            <a:r>
              <a:rPr lang="en-US" sz="1800" dirty="0" err="1"/>
              <a:t>dana</a:t>
            </a:r>
            <a:r>
              <a:rPr lang="en-US" sz="1800" dirty="0"/>
              <a:t>)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      </a:t>
            </a:r>
            <a:r>
              <a:rPr lang="en-US" sz="1800" dirty="0" err="1"/>
              <a:t>Ako</a:t>
            </a:r>
            <a:r>
              <a:rPr lang="en-US" sz="1800" dirty="0"/>
              <a:t> je </a:t>
            </a:r>
            <a:r>
              <a:rPr lang="en-US" sz="1800" dirty="0" err="1"/>
              <a:t>dat</a:t>
            </a:r>
            <a:r>
              <a:rPr lang="en-US" sz="1800" dirty="0"/>
              <a:t> </a:t>
            </a:r>
            <a:r>
              <a:rPr lang="en-US" sz="1800" dirty="0" err="1"/>
              <a:t>opšti</a:t>
            </a:r>
            <a:r>
              <a:rPr lang="en-US" sz="1800" dirty="0"/>
              <a:t> </a:t>
            </a:r>
            <a:r>
              <a:rPr lang="en-US" sz="1800" dirty="0" err="1"/>
              <a:t>odgovor</a:t>
            </a:r>
            <a:r>
              <a:rPr lang="en-US" sz="1800" dirty="0"/>
              <a:t>, </a:t>
            </a:r>
            <a:r>
              <a:rPr lang="en-US" sz="1800" dirty="0" err="1"/>
              <a:t>pitati</a:t>
            </a:r>
            <a:r>
              <a:rPr lang="en-US" sz="1800" dirty="0"/>
              <a:t> </a:t>
            </a:r>
            <a:r>
              <a:rPr lang="en-US" sz="1800" dirty="0" err="1"/>
              <a:t>za</a:t>
            </a:r>
            <a:r>
              <a:rPr lang="en-US" sz="1800" dirty="0"/>
              <a:t> </a:t>
            </a:r>
            <a:r>
              <a:rPr lang="en-US" sz="1800" dirty="0" err="1"/>
              <a:t>detalje</a:t>
            </a: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Odloženo</a:t>
            </a:r>
            <a:r>
              <a:rPr lang="en-US" sz="1800" dirty="0"/>
              <a:t> </a:t>
            </a:r>
            <a:r>
              <a:rPr lang="en-US" sz="1800" dirty="0" err="1"/>
              <a:t>prisećanje</a:t>
            </a:r>
            <a:r>
              <a:rPr lang="en-US" sz="1800" dirty="0"/>
              <a:t>: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Marko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Petrović</a:t>
            </a:r>
            <a:endParaRPr lang="en-US" sz="1800" dirty="0"/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Vidovdanska</a:t>
            </a:r>
            <a:r>
              <a:rPr lang="en-US" sz="1800" dirty="0"/>
              <a:t>                                                    </a:t>
            </a:r>
            <a:r>
              <a:rPr lang="en-US" sz="1800" dirty="0" err="1"/>
              <a:t>Ukupan</a:t>
            </a:r>
            <a:r>
              <a:rPr lang="en-US" sz="1800" dirty="0"/>
              <a:t> </a:t>
            </a:r>
            <a:r>
              <a:rPr lang="en-US" sz="1800" dirty="0" err="1"/>
              <a:t>skor</a:t>
            </a:r>
            <a:r>
              <a:rPr lang="en-US" sz="1800" dirty="0"/>
              <a:t>: _</a:t>
            </a:r>
            <a:r>
              <a:rPr lang="sr-Cyrl-RS" sz="1800" u="sng" dirty="0"/>
              <a:t>4</a:t>
            </a:r>
            <a:r>
              <a:rPr lang="en-US" sz="1800" dirty="0"/>
              <a:t>_/9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14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 err="1"/>
              <a:t>Kragujevac</a:t>
            </a:r>
            <a:r>
              <a:rPr lang="en-US" sz="1800" dirty="0"/>
              <a:t>       </a:t>
            </a:r>
            <a:r>
              <a:rPr lang="en-US" sz="1600" dirty="0"/>
              <a:t>						</a:t>
            </a:r>
          </a:p>
          <a:p>
            <a:pPr>
              <a:lnSpc>
                <a:spcPct val="80000"/>
              </a:lnSpc>
              <a:buFont typeface="Arial" charset="0"/>
              <a:buNone/>
              <a:defRPr/>
            </a:pPr>
            <a:r>
              <a:rPr lang="en-US" sz="1800" dirty="0"/>
              <a:t>                            </a:t>
            </a:r>
          </a:p>
        </p:txBody>
      </p:sp>
      <p:sp>
        <p:nvSpPr>
          <p:cNvPr id="5" name="Rectangle 4"/>
          <p:cNvSpPr/>
          <p:nvPr/>
        </p:nvSpPr>
        <p:spPr>
          <a:xfrm>
            <a:off x="7467600" y="17526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53400" y="17526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467600" y="38100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467600" y="25146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53400" y="25146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72400" y="44958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153400" y="31242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153400" y="38100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467600" y="31242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72400" y="48006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772400" y="51054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772400" y="57150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772400" y="5410200"/>
            <a:ext cx="457200" cy="304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3924300" y="4941888"/>
            <a:ext cx="19812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5934075"/>
            <a:ext cx="6705600" cy="92392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>
                <a:solidFill>
                  <a:srgbClr val="000000"/>
                </a:solidFill>
              </a:rPr>
              <a:t>skor 9-nema kognitivnog oštećenja</a:t>
            </a:r>
          </a:p>
          <a:p>
            <a:pPr eaLnBrk="1" hangingPunct="1">
              <a:defRPr/>
            </a:pPr>
            <a:r>
              <a:rPr lang="en-US">
                <a:solidFill>
                  <a:srgbClr val="000000"/>
                </a:solidFill>
              </a:rPr>
              <a:t> skor 5-8- potrebne dodatne informacije od pratioca/negovatelja</a:t>
            </a:r>
          </a:p>
          <a:p>
            <a:pPr eaLnBrk="1" hangingPunct="1">
              <a:defRPr/>
            </a:pPr>
            <a:r>
              <a:rPr lang="en-US">
                <a:solidFill>
                  <a:srgbClr val="000000"/>
                </a:solidFill>
              </a:rPr>
              <a:t> skor 0-4- kognitivno oštećenje, sprovesti detaljnije ispitivanje</a:t>
            </a:r>
          </a:p>
        </p:txBody>
      </p:sp>
      <p:sp>
        <p:nvSpPr>
          <p:cNvPr id="33812" name="TextBox 21"/>
          <p:cNvSpPr txBox="1">
            <a:spLocks noChangeArrowheads="1"/>
          </p:cNvSpPr>
          <p:nvPr/>
        </p:nvSpPr>
        <p:spPr bwMode="auto">
          <a:xfrm>
            <a:off x="8172450" y="1700213"/>
            <a:ext cx="360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3" name="TextBox 22"/>
          <p:cNvSpPr txBox="1">
            <a:spLocks noChangeArrowheads="1"/>
          </p:cNvSpPr>
          <p:nvPr/>
        </p:nvSpPr>
        <p:spPr bwMode="auto">
          <a:xfrm>
            <a:off x="8172450" y="2492375"/>
            <a:ext cx="3603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4" name="TextBox 23"/>
          <p:cNvSpPr txBox="1">
            <a:spLocks noChangeArrowheads="1"/>
          </p:cNvSpPr>
          <p:nvPr/>
        </p:nvSpPr>
        <p:spPr bwMode="auto">
          <a:xfrm>
            <a:off x="8172450" y="3068638"/>
            <a:ext cx="3603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5" name="TextBox 24"/>
          <p:cNvSpPr txBox="1">
            <a:spLocks noChangeArrowheads="1"/>
          </p:cNvSpPr>
          <p:nvPr/>
        </p:nvSpPr>
        <p:spPr bwMode="auto">
          <a:xfrm>
            <a:off x="7524750" y="3789363"/>
            <a:ext cx="3603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6" name="TextBox 25"/>
          <p:cNvSpPr txBox="1">
            <a:spLocks noChangeArrowheads="1"/>
          </p:cNvSpPr>
          <p:nvPr/>
        </p:nvSpPr>
        <p:spPr bwMode="auto">
          <a:xfrm>
            <a:off x="7812088" y="4437063"/>
            <a:ext cx="3603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7" name="TextBox 26"/>
          <p:cNvSpPr txBox="1">
            <a:spLocks noChangeArrowheads="1"/>
          </p:cNvSpPr>
          <p:nvPr/>
        </p:nvSpPr>
        <p:spPr bwMode="auto">
          <a:xfrm>
            <a:off x="7812088" y="4724400"/>
            <a:ext cx="3603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  <p:sp>
        <p:nvSpPr>
          <p:cNvPr id="33818" name="TextBox 27"/>
          <p:cNvSpPr txBox="1">
            <a:spLocks noChangeArrowheads="1"/>
          </p:cNvSpPr>
          <p:nvPr/>
        </p:nvSpPr>
        <p:spPr bwMode="auto">
          <a:xfrm>
            <a:off x="7812088" y="5732463"/>
            <a:ext cx="3603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altLang="en-US" b="1">
                <a:sym typeface="Wingdings" pitchFamily="2" charset="2"/>
              </a:rPr>
              <a:t></a:t>
            </a:r>
            <a:endParaRPr lang="en-US" altLang="en-US" b="1"/>
          </a:p>
        </p:txBody>
      </p:sp>
    </p:spTree>
  </p:cSld>
  <p:clrMapOvr>
    <a:masterClrMapping/>
  </p:clrMapOvr>
  <p:transition advTm="245923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253413" cy="6310313"/>
          </a:xfrm>
          <a:solidFill>
            <a:schemeClr val="accent1"/>
          </a:solidFill>
          <a:ln>
            <a:solidFill>
              <a:schemeClr val="accent1"/>
            </a:solidFill>
          </a:ln>
        </p:spPr>
        <p:txBody>
          <a:bodyPr/>
          <a:lstStyle/>
          <a:p>
            <a:pPr algn="l" eaLnBrk="1" hangingPunct="1"/>
            <a:endParaRPr lang="en-US" altLang="en-US" sz="2800"/>
          </a:p>
        </p:txBody>
      </p:sp>
      <p:pic>
        <p:nvPicPr>
          <p:cNvPr id="3584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2375" y="649288"/>
            <a:ext cx="1919288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95688" y="3282950"/>
            <a:ext cx="2103437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02375" y="3321050"/>
            <a:ext cx="1881188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95688" y="639763"/>
            <a:ext cx="2135187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2325" y="639763"/>
            <a:ext cx="1919288" cy="233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22325" y="3282950"/>
            <a:ext cx="1919288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807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en-US" altLang="en-US"/>
              <a:t>Лабораторијске анализе</a:t>
            </a:r>
          </a:p>
        </p:txBody>
      </p:sp>
      <p:sp>
        <p:nvSpPr>
          <p:cNvPr id="44035" name="Content Placeholder 2"/>
          <p:cNvSpPr>
            <a:spLocks noGrp="1"/>
          </p:cNvSpPr>
          <p:nvPr>
            <p:ph idx="1"/>
          </p:nvPr>
        </p:nvSpPr>
        <p:spPr>
          <a:xfrm>
            <a:off x="468313" y="1268413"/>
            <a:ext cx="8229600" cy="4525962"/>
          </a:xfrm>
        </p:spPr>
        <p:txBody>
          <a:bodyPr/>
          <a:lstStyle/>
          <a:p>
            <a:r>
              <a:rPr lang="en-US" altLang="en-US" sz="2400" b="1"/>
              <a:t>ККС и биохемијске анализе крви</a:t>
            </a:r>
          </a:p>
          <a:p>
            <a:pPr lvl="1"/>
            <a:r>
              <a:rPr lang="en-US" altLang="en-US" sz="2000"/>
              <a:t>Искључити соматска обољења</a:t>
            </a:r>
          </a:p>
          <a:p>
            <a:pPr lvl="1">
              <a:buFont typeface="Arial" charset="0"/>
              <a:buNone/>
            </a:pPr>
            <a:endParaRPr lang="en-US" altLang="en-US" sz="2000"/>
          </a:p>
          <a:p>
            <a:r>
              <a:rPr lang="en-US" altLang="en-US" sz="2400" b="1"/>
              <a:t>fT4, TSH</a:t>
            </a:r>
          </a:p>
          <a:p>
            <a:pPr lvl="1"/>
            <a:r>
              <a:rPr lang="en-US" altLang="en-US" sz="2000"/>
              <a:t>Хипофункција може дати когнитивне сметње</a:t>
            </a:r>
          </a:p>
          <a:p>
            <a:pPr lvl="1">
              <a:buFont typeface="Arial" charset="0"/>
              <a:buNone/>
            </a:pPr>
            <a:endParaRPr lang="en-US" altLang="en-US" sz="2000"/>
          </a:p>
          <a:p>
            <a:r>
              <a:rPr lang="en-US" altLang="en-US" sz="2400" b="1"/>
              <a:t>Ниво витамина В12</a:t>
            </a:r>
          </a:p>
          <a:p>
            <a:pPr lvl="1"/>
            <a:r>
              <a:rPr lang="en-US" altLang="en-US" sz="2000"/>
              <a:t>Снижен ниво може дати когнитивне сметње</a:t>
            </a:r>
          </a:p>
          <a:p>
            <a:pPr lvl="1"/>
            <a:endParaRPr lang="en-US" altLang="en-US" sz="2000"/>
          </a:p>
          <a:p>
            <a:r>
              <a:rPr lang="en-US" altLang="en-US" sz="2400"/>
              <a:t>Према потреби могу се урадити </a:t>
            </a:r>
            <a:r>
              <a:rPr lang="en-US" altLang="en-US" sz="2400" b="1"/>
              <a:t>додатне анализе: </a:t>
            </a:r>
            <a:r>
              <a:rPr lang="en-US" altLang="en-US" sz="2400"/>
              <a:t>вирусологија, серолошке анализе, преглед ликвора итд</a:t>
            </a:r>
          </a:p>
          <a:p>
            <a:endParaRPr lang="en-US" altLang="en-US" sz="2400"/>
          </a:p>
          <a:p>
            <a:endParaRPr lang="en-US" altLang="en-US" sz="2400"/>
          </a:p>
          <a:p>
            <a:endParaRPr lang="en-US" altLang="en-US"/>
          </a:p>
        </p:txBody>
      </p:sp>
    </p:spTree>
  </p:cSld>
  <p:clrMapOvr>
    <a:masterClrMapping/>
  </p:clrMapOvr>
  <p:transition advTm="27175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333375"/>
            <a:ext cx="7573962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127000" y="5516563"/>
            <a:ext cx="8542338" cy="46196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en-US" altLang="en-US" sz="2400" b="1" dirty="0">
                <a:latin typeface="+mn-lt"/>
              </a:rPr>
              <a:t>CT</a:t>
            </a:r>
            <a:r>
              <a:rPr lang="sr-Cyrl-RS" altLang="en-US" sz="2400" b="1" dirty="0">
                <a:latin typeface="+mn-lt"/>
              </a:rPr>
              <a:t> или </a:t>
            </a:r>
            <a:r>
              <a:rPr lang="en-US" altLang="en-US" sz="2400" b="1" dirty="0">
                <a:latin typeface="+mn-lt"/>
              </a:rPr>
              <a:t>MRI </a:t>
            </a:r>
            <a:r>
              <a:rPr lang="sr-Cyrl-RS" altLang="en-US" sz="2400" b="1" dirty="0">
                <a:latin typeface="+mn-lt"/>
              </a:rPr>
              <a:t>ендокранијума – кортикалне редуктивне промене</a:t>
            </a:r>
            <a:endParaRPr lang="en-US" altLang="en-US" sz="2400" b="1" dirty="0">
              <a:latin typeface="+mn-lt"/>
            </a:endParaRPr>
          </a:p>
        </p:txBody>
      </p:sp>
    </p:spTree>
  </p:cSld>
  <p:clrMapOvr>
    <a:masterClrMapping/>
  </p:clrMapOvr>
  <p:transition advTm="20826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9138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48131" name="Rectangle 5"/>
          <p:cNvSpPr>
            <a:spLocks noGrp="1"/>
          </p:cNvSpPr>
          <p:nvPr>
            <p:ph type="body" idx="1"/>
          </p:nvPr>
        </p:nvSpPr>
        <p:spPr>
          <a:xfrm>
            <a:off x="539750" y="1700213"/>
            <a:ext cx="8229600" cy="4525962"/>
          </a:xfrm>
        </p:spPr>
        <p:txBody>
          <a:bodyPr/>
          <a:lstStyle/>
          <a:p>
            <a:pPr eaLnBrk="1" hangingPunct="1"/>
            <a:r>
              <a:rPr lang="en-US" altLang="en-US" sz="2400" b="1"/>
              <a:t>F</a:t>
            </a:r>
            <a:r>
              <a:rPr lang="sr-Latn-CS" altLang="en-US" sz="2400" b="1"/>
              <a:t>00, </a:t>
            </a:r>
            <a:r>
              <a:rPr lang="sr-Cyrl-BA" altLang="en-US" sz="2400" b="1"/>
              <a:t>у</a:t>
            </a:r>
            <a:r>
              <a:rPr lang="sr-Latn-CS" altLang="en-US" sz="2400" b="1"/>
              <a:t> </a:t>
            </a:r>
            <a:r>
              <a:rPr lang="sr-Cyrl-BA" altLang="en-US" sz="2400" b="1"/>
              <a:t>Алцхајмеровој</a:t>
            </a:r>
            <a:r>
              <a:rPr lang="sr-Latn-CS" altLang="en-US" sz="2400" b="1"/>
              <a:t> </a:t>
            </a:r>
            <a:r>
              <a:rPr lang="sr-Cyrl-BA" altLang="en-US" sz="2400" b="1"/>
              <a:t>болести</a:t>
            </a:r>
            <a:r>
              <a:rPr lang="sr-Latn-CS" altLang="en-US" sz="2400" b="1"/>
              <a:t> (</a:t>
            </a:r>
            <a:r>
              <a:rPr lang="en-US" altLang="en-US" sz="2400" b="1"/>
              <a:t>G</a:t>
            </a:r>
            <a:r>
              <a:rPr lang="sr-Latn-CS" altLang="en-US" sz="2400" b="1"/>
              <a:t>30)</a:t>
            </a:r>
          </a:p>
          <a:p>
            <a:pPr eaLnBrk="1" hangingPunct="1"/>
            <a:r>
              <a:rPr lang="en-US" altLang="en-US" sz="2400"/>
              <a:t>F</a:t>
            </a:r>
            <a:r>
              <a:rPr lang="sr-Latn-CS" altLang="en-US" sz="2400"/>
              <a:t>01, </a:t>
            </a:r>
            <a:r>
              <a:rPr lang="sr-Cyrl-BA" altLang="en-US" sz="2400"/>
              <a:t>Васкуларна</a:t>
            </a:r>
            <a:r>
              <a:rPr lang="sr-Latn-CS" altLang="en-US" sz="2400"/>
              <a:t> </a:t>
            </a:r>
            <a:r>
              <a:rPr lang="sr-Cyrl-BA" altLang="en-US" sz="2400"/>
              <a:t>деменција</a:t>
            </a:r>
            <a:endParaRPr lang="en-US" altLang="en-US" sz="2400"/>
          </a:p>
          <a:p>
            <a:pPr eaLnBrk="1" hangingPunct="1"/>
            <a:r>
              <a:rPr lang="en-US" altLang="en-US" sz="2400"/>
              <a:t>F</a:t>
            </a:r>
            <a:r>
              <a:rPr lang="sr-Latn-CS" altLang="en-US" sz="2400"/>
              <a:t>02, </a:t>
            </a:r>
            <a:r>
              <a:rPr lang="sr-Cyrl-BA" altLang="en-US" sz="2400"/>
              <a:t>Деменција</a:t>
            </a:r>
            <a:r>
              <a:rPr lang="sr-Latn-CS" altLang="en-US" sz="2400"/>
              <a:t> </a:t>
            </a:r>
            <a:r>
              <a:rPr lang="sr-Cyrl-BA" altLang="en-US" sz="2400"/>
              <a:t>у</a:t>
            </a:r>
            <a:r>
              <a:rPr lang="sr-Latn-CS" altLang="en-US" sz="2400"/>
              <a:t> </a:t>
            </a:r>
            <a:r>
              <a:rPr lang="sr-Cyrl-BA" altLang="en-US" sz="2400"/>
              <a:t>другим</a:t>
            </a:r>
            <a:r>
              <a:rPr lang="sr-Latn-CS" altLang="en-US" sz="2400"/>
              <a:t> </a:t>
            </a:r>
            <a:r>
              <a:rPr lang="sr-Cyrl-BA" altLang="en-US" sz="2400"/>
              <a:t>обољењима</a:t>
            </a:r>
            <a:endParaRPr lang="sr-Latn-CS" altLang="en-US" sz="2400"/>
          </a:p>
          <a:p>
            <a:pPr lvl="1" eaLnBrk="1" hangingPunct="1"/>
            <a:r>
              <a:rPr lang="en-US" altLang="en-US" sz="2400"/>
              <a:t>Pick. Jackob- Creutzfeld, Huntington, Parkisnon</a:t>
            </a:r>
            <a:endParaRPr lang="sr-Latn-CS" altLang="en-US" sz="2400"/>
          </a:p>
          <a:p>
            <a:pPr lvl="1" eaLnBrk="1" hangingPunct="1">
              <a:buFont typeface="Wingdings" pitchFamily="2" charset="2"/>
              <a:buNone/>
            </a:pPr>
            <a:endParaRPr lang="sr-Latn-CS" altLang="en-US" sz="2400"/>
          </a:p>
          <a:p>
            <a:pPr eaLnBrk="1" hangingPunct="1"/>
            <a:r>
              <a:rPr lang="en-US" altLang="en-US" sz="2400"/>
              <a:t>F</a:t>
            </a:r>
            <a:r>
              <a:rPr lang="sr-Latn-CS" altLang="en-US" sz="2400"/>
              <a:t>03, </a:t>
            </a:r>
            <a:r>
              <a:rPr lang="sr-Cyrl-BA" altLang="en-US" sz="2400"/>
              <a:t>Неспецификована</a:t>
            </a:r>
            <a:r>
              <a:rPr lang="sr-Latn-CS" altLang="en-US" sz="2400"/>
              <a:t> </a:t>
            </a:r>
            <a:r>
              <a:rPr lang="sr-Cyrl-BA" altLang="en-US" sz="2400"/>
              <a:t>деменција</a:t>
            </a:r>
            <a:endParaRPr lang="sr-Latn-CS" altLang="en-US" sz="2400"/>
          </a:p>
          <a:p>
            <a:pPr eaLnBrk="1" hangingPunct="1"/>
            <a:r>
              <a:rPr lang="en-US" altLang="en-US" sz="2400"/>
              <a:t>F</a:t>
            </a:r>
            <a:r>
              <a:rPr lang="sr-Latn-CS" altLang="en-US" sz="2400"/>
              <a:t>04, </a:t>
            </a:r>
            <a:r>
              <a:rPr lang="sr-Cyrl-BA" altLang="en-US" sz="2400"/>
              <a:t>Органски</a:t>
            </a:r>
            <a:r>
              <a:rPr lang="sr-Latn-CS" altLang="en-US" sz="2400"/>
              <a:t> </a:t>
            </a:r>
            <a:r>
              <a:rPr lang="sr-Cyrl-BA" altLang="en-US" sz="2400"/>
              <a:t>синдром</a:t>
            </a:r>
            <a:r>
              <a:rPr lang="sr-Latn-CS" altLang="en-US" sz="2400"/>
              <a:t> </a:t>
            </a:r>
            <a:r>
              <a:rPr lang="sr-Cyrl-BA" altLang="en-US" sz="2400"/>
              <a:t>деменције</a:t>
            </a:r>
            <a:endParaRPr lang="sr-Latn-CS" altLang="en-US" sz="2400"/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395288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hangingPunct="1">
              <a:defRPr/>
            </a:pPr>
            <a:r>
              <a:rPr lang="sr-Cyrl-BA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Класификација</a:t>
            </a:r>
            <a:r>
              <a:rPr lang="sr-Latn-C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 </a:t>
            </a:r>
            <a:r>
              <a:rPr lang="sr-Cyrl-BA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деменција</a:t>
            </a:r>
            <a:r>
              <a:rPr lang="sr-Latn-C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 ( </a:t>
            </a:r>
            <a:r>
              <a:rPr lang="sr-Cyrl-BA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МКБ</a:t>
            </a:r>
            <a:r>
              <a:rPr lang="sr-Latn-CS" sz="320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 panose="020B0604020202020204" pitchFamily="34" charset="0"/>
              </a:rPr>
              <a:t>- 10 )</a:t>
            </a:r>
            <a:endParaRPr lang="en-US" sz="320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Tm="25032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>
          <a:xfrm>
            <a:off x="1125538" y="333375"/>
            <a:ext cx="6892925" cy="1143000"/>
          </a:xfrm>
        </p:spPr>
        <p:txBody>
          <a:bodyPr/>
          <a:lstStyle/>
          <a:p>
            <a:r>
              <a:rPr lang="sr-Cyrl-BA" altLang="en-US" sz="4000">
                <a:cs typeface="Calibri" pitchFamily="34" charset="0"/>
              </a:rPr>
              <a:t>Диференцијална</a:t>
            </a:r>
            <a:r>
              <a:rPr lang="sr-Latn-CS" altLang="en-US" sz="4000">
                <a:cs typeface="Calibri" pitchFamily="34" charset="0"/>
              </a:rPr>
              <a:t> </a:t>
            </a:r>
            <a:r>
              <a:rPr lang="sr-Cyrl-BA" altLang="en-US" sz="4000">
                <a:cs typeface="Calibri" pitchFamily="34" charset="0"/>
              </a:rPr>
              <a:t>дијагноза</a:t>
            </a:r>
            <a:endParaRPr lang="en-US" altLang="en-US" sz="4000">
              <a:cs typeface="Calibri" pitchFamily="34" charset="0"/>
            </a:endParaRPr>
          </a:p>
        </p:txBody>
      </p:sp>
      <p:sp>
        <p:nvSpPr>
          <p:cNvPr id="50179" name="Rectangle 3"/>
          <p:cNvSpPr>
            <a:spLocks noGrp="1"/>
          </p:cNvSpPr>
          <p:nvPr>
            <p:ph sz="quarter" idx="1"/>
          </p:nvPr>
        </p:nvSpPr>
        <p:spPr>
          <a:xfrm>
            <a:off x="250825" y="1828800"/>
            <a:ext cx="7978775" cy="48006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Лечиве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деменције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Ређи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облици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деменција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Депресија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Делиријум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Ментална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ретардација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Фокални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неуропсихолошки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испади</a:t>
            </a:r>
            <a:endParaRPr lang="en-US" altLang="en-US" sz="2400">
              <a:cs typeface="Calibri" pitchFamily="34" charset="0"/>
            </a:endParaRPr>
          </a:p>
          <a:p>
            <a:pPr>
              <a:lnSpc>
                <a:spcPct val="90000"/>
              </a:lnSpc>
              <a:spcAft>
                <a:spcPct val="10000"/>
              </a:spcAft>
            </a:pPr>
            <a:r>
              <a:rPr lang="sr-Cyrl-BA" altLang="en-US" sz="2400">
                <a:cs typeface="Calibri" pitchFamily="34" charset="0"/>
              </a:rPr>
              <a:t>Остали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психијатријски</a:t>
            </a:r>
            <a:r>
              <a:rPr lang="sr-Latn-CS" altLang="en-US" sz="2400">
                <a:cs typeface="Calibri" pitchFamily="34" charset="0"/>
              </a:rPr>
              <a:t> </a:t>
            </a:r>
            <a:r>
              <a:rPr lang="sr-Cyrl-BA" altLang="en-US" sz="2400">
                <a:cs typeface="Calibri" pitchFamily="34" charset="0"/>
              </a:rPr>
              <a:t>ентитети</a:t>
            </a:r>
            <a:r>
              <a:rPr lang="en-US" altLang="en-US" sz="2400">
                <a:cs typeface="Calibri" pitchFamily="34" charset="0"/>
              </a:rPr>
              <a:t> </a:t>
            </a:r>
          </a:p>
        </p:txBody>
      </p:sp>
    </p:spTree>
  </p:cSld>
  <p:clrMapOvr>
    <a:masterClrMapping/>
  </p:clrMapOvr>
  <p:transition advTm="21893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r>
              <a:rPr lang="en-US" altLang="en-US"/>
              <a:t>Постављање дијагнозе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>
          <a:xfrm>
            <a:off x="468313" y="1844675"/>
            <a:ext cx="8229600" cy="4525963"/>
          </a:xfrm>
        </p:spPr>
        <p:txBody>
          <a:bodyPr/>
          <a:lstStyle/>
          <a:p>
            <a:r>
              <a:rPr lang="en-US" altLang="en-US" sz="2400" b="1"/>
              <a:t>анамнеза/хетероанамнеза</a:t>
            </a:r>
          </a:p>
          <a:p>
            <a:r>
              <a:rPr lang="en-US" altLang="en-US" sz="2400"/>
              <a:t>психијатријски/неуролошки преглед</a:t>
            </a:r>
          </a:p>
          <a:p>
            <a:pPr lvl="1"/>
            <a:r>
              <a:rPr lang="en-US" altLang="en-US" sz="2000" b="1" i="1"/>
              <a:t>Скрининг когнитивни тестови</a:t>
            </a:r>
          </a:p>
          <a:p>
            <a:r>
              <a:rPr lang="en-US" altLang="en-US" sz="2400"/>
              <a:t>неуропсихолошко тестирање</a:t>
            </a:r>
          </a:p>
          <a:p>
            <a:r>
              <a:rPr lang="en-US" altLang="en-US" sz="2400"/>
              <a:t>лабораторијске анализе:</a:t>
            </a:r>
          </a:p>
          <a:p>
            <a:pPr lvl="1"/>
            <a:r>
              <a:rPr lang="en-US" altLang="en-US" sz="2000"/>
              <a:t>ККС и биохемијске анализе крви</a:t>
            </a:r>
          </a:p>
          <a:p>
            <a:pPr lvl="1"/>
            <a:r>
              <a:rPr lang="en-US" altLang="en-US" sz="2000" b="1"/>
              <a:t>fT4, TSH</a:t>
            </a:r>
          </a:p>
          <a:p>
            <a:pPr lvl="1"/>
            <a:r>
              <a:rPr lang="en-US" altLang="en-US" sz="2000" b="1"/>
              <a:t>Ниво витамина В12</a:t>
            </a:r>
          </a:p>
          <a:p>
            <a:r>
              <a:rPr lang="en-US" altLang="en-US" sz="2400"/>
              <a:t>консултативни соматски прегледи</a:t>
            </a:r>
          </a:p>
          <a:p>
            <a:r>
              <a:rPr lang="en-US" altLang="en-US" sz="2400" b="1" i="1"/>
              <a:t>CT</a:t>
            </a:r>
            <a:r>
              <a:rPr lang="en-US" altLang="en-US" sz="2400" b="1"/>
              <a:t> или </a:t>
            </a:r>
            <a:r>
              <a:rPr lang="en-US" altLang="en-US" sz="2400" b="1" i="1"/>
              <a:t>MRI</a:t>
            </a:r>
            <a:r>
              <a:rPr lang="en-US" altLang="en-US" sz="2400" b="1"/>
              <a:t> ендокранијума</a:t>
            </a:r>
          </a:p>
          <a:p>
            <a:pPr lvl="1"/>
            <a:endParaRPr lang="en-US" altLang="en-US" sz="2400"/>
          </a:p>
          <a:p>
            <a:endParaRPr lang="en-US" altLang="en-US" sz="2400"/>
          </a:p>
        </p:txBody>
      </p:sp>
    </p:spTree>
  </p:cSld>
  <p:clrMapOvr>
    <a:masterClrMapping/>
  </p:clrMapOvr>
  <p:transition advTm="59043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Нега дементних пацијената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/>
              <a:t>Исхрана</a:t>
            </a:r>
          </a:p>
          <a:p>
            <a:r>
              <a:rPr lang="sr-Cyrl-RS" dirty="0"/>
              <a:t>Унос течности</a:t>
            </a:r>
          </a:p>
          <a:p>
            <a:r>
              <a:rPr lang="sr-Cyrl-RS" dirty="0"/>
              <a:t>Приступ</a:t>
            </a:r>
          </a:p>
          <a:p>
            <a:r>
              <a:rPr lang="sr-Cyrl-RS" dirty="0"/>
              <a:t>Психолошка подршка</a:t>
            </a:r>
          </a:p>
          <a:p>
            <a:r>
              <a:rPr lang="sr-Cyrl-RS" dirty="0"/>
              <a:t>Окружење где бораве</a:t>
            </a:r>
            <a:endParaRPr lang="en-US" dirty="0"/>
          </a:p>
        </p:txBody>
      </p:sp>
    </p:spTree>
  </p:cSld>
  <p:clrMapOvr>
    <a:masterClrMapping/>
  </p:clrMapOvr>
  <p:transition advTm="450296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4000" b="1"/>
              <a:t>Анамнеза/хетероанамнеза</a:t>
            </a:r>
            <a:endParaRPr lang="en-US" altLang="en-US" sz="4000"/>
          </a:p>
        </p:txBody>
      </p:sp>
      <p:pic>
        <p:nvPicPr>
          <p:cNvPr id="11268" name="Picture 2" descr="DOKAZANO: Rizik od bolesti može da se proračuna!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773238"/>
            <a:ext cx="4968875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67853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/>
          </p:cNvSpPr>
          <p:nvPr>
            <p:ph type="title" idx="4294967295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ru-RU" altLang="en-US" sz="3600"/>
              <a:t>Питања за пратиоца</a:t>
            </a:r>
            <a:br>
              <a:rPr lang="en-US" altLang="en-US" sz="3600"/>
            </a:br>
            <a:r>
              <a:rPr lang="ru-RU" altLang="en-US" sz="3600"/>
              <a:t>Поредећи стање од пре неколико година.... </a:t>
            </a:r>
            <a:endParaRPr lang="en-US" altLang="en-US" sz="3600"/>
          </a:p>
        </p:txBody>
      </p:sp>
      <p:sp>
        <p:nvSpPr>
          <p:cNvPr id="13315" name="Rectangle 3"/>
          <p:cNvSpPr>
            <a:spLocks noGrp="1" noRot="1"/>
          </p:cNvSpPr>
          <p:nvPr>
            <p:ph type="body" idx="4294967295"/>
          </p:nvPr>
        </p:nvSpPr>
        <p:spPr>
          <a:xfrm>
            <a:off x="454025" y="1844675"/>
            <a:ext cx="8229600" cy="4525963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altLang="en-US" sz="2400"/>
              <a:t>Да ли се пацијент теже присећа ствари (догађаја) који су се скоро догодиле? </a:t>
            </a:r>
          </a:p>
          <a:p>
            <a:pPr>
              <a:lnSpc>
                <a:spcPct val="90000"/>
              </a:lnSpc>
            </a:pPr>
            <a:r>
              <a:rPr lang="ru-RU" altLang="en-US" sz="2400"/>
              <a:t>Да ли пацијент има проблема да се присети разговора од пре неколико дана?</a:t>
            </a:r>
          </a:p>
          <a:p>
            <a:pPr>
              <a:lnSpc>
                <a:spcPct val="90000"/>
              </a:lnSpc>
            </a:pPr>
            <a:r>
              <a:rPr lang="ru-RU" altLang="en-US" sz="2400"/>
              <a:t>Да ли пацијент има тешкоћа да нађе праву реч у разговору или употреби погрешну реч чешће него раније?</a:t>
            </a:r>
          </a:p>
          <a:p>
            <a:pPr>
              <a:lnSpc>
                <a:spcPct val="90000"/>
              </a:lnSpc>
            </a:pPr>
            <a:r>
              <a:rPr lang="ru-RU" altLang="en-US" sz="2400"/>
              <a:t>Да ли се пацијент теже сналази са новцем, плаћањем рачуна и слично?</a:t>
            </a:r>
          </a:p>
          <a:p>
            <a:pPr>
              <a:lnSpc>
                <a:spcPct val="90000"/>
              </a:lnSpc>
            </a:pPr>
            <a:r>
              <a:rPr lang="ru-RU" altLang="en-US" sz="2400"/>
              <a:t>Да ли пацијент може да узима своје лекове самостално?</a:t>
            </a:r>
          </a:p>
          <a:p>
            <a:pPr>
              <a:lnSpc>
                <a:spcPct val="90000"/>
              </a:lnSpc>
            </a:pPr>
            <a:r>
              <a:rPr lang="ru-RU" altLang="en-US" sz="2400"/>
              <a:t>Да ли је пацијенту потребна помоћ око коришћења превоза или кретања градом?</a:t>
            </a:r>
          </a:p>
        </p:txBody>
      </p:sp>
    </p:spTree>
  </p:cSld>
  <p:clrMapOvr>
    <a:masterClrMapping/>
  </p:clrMapOvr>
  <p:transition advTm="30661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395288" y="981075"/>
            <a:ext cx="8367712" cy="4895850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  <a:defRPr/>
            </a:pPr>
            <a:endParaRPr lang="sr-Cyrl-RS" altLang="en-US" sz="2800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sr-Cyrl-RS" altLang="en-US" sz="2800" dirty="0"/>
              <a:t>Неуропсихолошко испитивање 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sr-Cyrl-RS" altLang="en-US" sz="2800" dirty="0"/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r>
              <a:rPr lang="sr-Cyrl-RS" altLang="en-US" sz="2800" dirty="0"/>
              <a:t>Психометријски инструменти </a:t>
            </a:r>
            <a:r>
              <a:rPr lang="sr-Latn-CS" altLang="en-US" sz="2800" dirty="0"/>
              <a:t>(</a:t>
            </a:r>
            <a:r>
              <a:rPr lang="en-US" altLang="en-US" sz="2800" i="1" dirty="0"/>
              <a:t>ADAS-Cog</a:t>
            </a:r>
            <a:r>
              <a:rPr lang="sr-Latn-CS" altLang="en-US" sz="2800" i="1" dirty="0"/>
              <a:t>, </a:t>
            </a:r>
            <a:r>
              <a:rPr lang="sr-Latn-CS" altLang="en-US" sz="2800" b="1" i="1" dirty="0">
                <a:solidFill>
                  <a:schemeClr val="tx2"/>
                </a:solidFill>
              </a:rPr>
              <a:t>MMSE</a:t>
            </a:r>
            <a:r>
              <a:rPr lang="sr-Latn-CS" altLang="en-US" sz="2800" i="1" dirty="0"/>
              <a:t>, </a:t>
            </a:r>
            <a:r>
              <a:rPr lang="en-US" altLang="en-US" sz="2800" b="1" i="1" dirty="0">
                <a:solidFill>
                  <a:schemeClr val="tx2"/>
                </a:solidFill>
              </a:rPr>
              <a:t>GP-Cog</a:t>
            </a:r>
            <a:r>
              <a:rPr lang="en-US" altLang="en-US" sz="2800" i="1" dirty="0"/>
              <a:t>, </a:t>
            </a:r>
            <a:r>
              <a:rPr lang="sr-Latn-CS" altLang="en-US" sz="2800" i="1" dirty="0"/>
              <a:t>Severe Impairement Battery, AMTS, BEHAVE-AD, NPI, </a:t>
            </a:r>
            <a:r>
              <a:rPr lang="en-US" altLang="en-US" sz="2800" i="1" dirty="0"/>
              <a:t>DQOL</a:t>
            </a:r>
            <a:r>
              <a:rPr lang="sr-Latn-CS" altLang="en-US" sz="2800" i="1" dirty="0"/>
              <a:t> </a:t>
            </a:r>
            <a:r>
              <a:rPr lang="sr-Latn-CS" altLang="en-US" sz="2800" dirty="0"/>
              <a:t>)</a:t>
            </a:r>
          </a:p>
          <a:p>
            <a:pPr eaLnBrk="1" hangingPunct="1">
              <a:buFont typeface="Arial" panose="020B0604020202020204" pitchFamily="34" charset="0"/>
              <a:buChar char="•"/>
              <a:defRPr/>
            </a:pPr>
            <a:endParaRPr lang="sr-Latn-CS" altLang="en-US" sz="2800" dirty="0"/>
          </a:p>
        </p:txBody>
      </p:sp>
    </p:spTree>
  </p:cSld>
  <p:clrMapOvr>
    <a:masterClrMapping/>
  </p:clrMapOvr>
  <p:transition advTm="46202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1666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type="title"/>
          </p:nvPr>
        </p:nvSpPr>
        <p:spPr>
          <a:xfrm>
            <a:off x="714375" y="357188"/>
            <a:ext cx="8229600" cy="1143000"/>
          </a:xfrm>
        </p:spPr>
        <p:txBody>
          <a:bodyPr/>
          <a:lstStyle/>
          <a:p>
            <a:pPr eaLnBrk="1" hangingPunct="1"/>
            <a:r>
              <a:rPr lang="sr-Latn-CS" altLang="en-US" sz="3200" b="1"/>
              <a:t>Mini Mental State Examination (MMSE)</a:t>
            </a:r>
            <a:br>
              <a:rPr lang="sr-Latn-CS" altLang="en-US" sz="3200"/>
            </a:br>
            <a:r>
              <a:rPr lang="ru-RU" altLang="en-US" sz="3200"/>
              <a:t>Мала скала процене менталног стања</a:t>
            </a:r>
            <a:endParaRPr lang="en-US" altLang="en-US" sz="3200"/>
          </a:p>
        </p:txBody>
      </p:sp>
      <p:sp>
        <p:nvSpPr>
          <p:cNvPr id="17412" name="Rectangle 4"/>
          <p:cNvSpPr>
            <a:spLocks noGrp="1"/>
          </p:cNvSpPr>
          <p:nvPr>
            <p:ph type="body" idx="1"/>
          </p:nvPr>
        </p:nvSpPr>
        <p:spPr>
          <a:xfrm>
            <a:off x="0" y="2133600"/>
            <a:ext cx="9144000" cy="4525963"/>
          </a:xfrm>
        </p:spPr>
        <p:txBody>
          <a:bodyPr/>
          <a:lstStyle/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Практична, једноставна и лако примењива скала</a:t>
            </a:r>
            <a:r>
              <a:rPr lang="en-US" altLang="en-US" sz="2400"/>
              <a:t>;</a:t>
            </a:r>
            <a:endParaRPr lang="ru-RU" altLang="en-US" sz="2400"/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Попуњава се за десетак минута, мада нема временско ограничење</a:t>
            </a:r>
            <a:r>
              <a:rPr lang="en-US" altLang="en-US" sz="2400"/>
              <a:t>;</a:t>
            </a:r>
            <a:endParaRPr lang="ru-RU" altLang="en-US" sz="2400"/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Користи се за праћење стања когниције у дужем   временском периоду и процену ефикасности  третмана</a:t>
            </a:r>
            <a:r>
              <a:rPr lang="en-US" altLang="en-US" sz="2400"/>
              <a:t>;</a:t>
            </a:r>
            <a:endParaRPr lang="ru-RU" altLang="en-US" sz="2400"/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Поуздана и валидна (висока релијабилност)</a:t>
            </a:r>
            <a:r>
              <a:rPr lang="en-US" altLang="en-US" sz="2400"/>
              <a:t>;</a:t>
            </a:r>
            <a:endParaRPr lang="ru-RU" altLang="en-US" sz="2400"/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Скор од 24 и мање указује на когнитивна оштећења</a:t>
            </a:r>
            <a:r>
              <a:rPr lang="en-US" altLang="en-US" sz="2400"/>
              <a:t>;</a:t>
            </a:r>
            <a:endParaRPr lang="ru-RU" altLang="en-US" sz="2400"/>
          </a:p>
          <a:p>
            <a:pPr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ru-RU" altLang="en-US" sz="2400"/>
              <a:t>Могуће је груписање и праћење појединих ајтема</a:t>
            </a:r>
            <a:r>
              <a:rPr lang="en-US" altLang="en-US" sz="2400"/>
              <a:t>.</a:t>
            </a:r>
            <a:endParaRPr lang="ru-RU" altLang="en-US" sz="2400"/>
          </a:p>
        </p:txBody>
      </p:sp>
    </p:spTree>
  </p:cSld>
  <p:clrMapOvr>
    <a:masterClrMapping/>
  </p:clrMapOvr>
  <p:transition advTm="6207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3714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type="title" idx="4294967295"/>
          </p:nvPr>
        </p:nvSpPr>
        <p:spPr>
          <a:xfrm>
            <a:off x="785813" y="301625"/>
            <a:ext cx="7897812" cy="1141413"/>
          </a:xfrm>
        </p:spPr>
        <p:txBody>
          <a:bodyPr/>
          <a:lstStyle/>
          <a:p>
            <a:pPr eaLnBrk="1" hangingPunct="1"/>
            <a:r>
              <a:rPr lang="sr-Latn-CS" altLang="en-US" sz="2800"/>
              <a:t>Mini Mental State Examination (</a:t>
            </a:r>
            <a:r>
              <a:rPr lang="sr-Latn-CS" altLang="en-US" sz="2800" b="1"/>
              <a:t>MMSE</a:t>
            </a:r>
            <a:r>
              <a:rPr lang="sr-Latn-CS" altLang="en-US" sz="2800"/>
              <a:t>)</a:t>
            </a:r>
            <a:br>
              <a:rPr lang="sr-Latn-CS" altLang="en-US" sz="2800"/>
            </a:br>
            <a:r>
              <a:rPr lang="ru-RU" altLang="en-US" sz="2800"/>
              <a:t>Мала скала процене менталног стања</a:t>
            </a:r>
            <a:endParaRPr lang="en-US" altLang="en-US" sz="2800" i="1"/>
          </a:p>
        </p:txBody>
      </p:sp>
      <p:graphicFrame>
        <p:nvGraphicFramePr>
          <p:cNvPr id="7184" name="Group 16"/>
          <p:cNvGraphicFramePr>
            <a:graphicFrameLocks noGrp="1"/>
          </p:cNvGraphicFramePr>
          <p:nvPr>
            <p:ph idx="4294967295"/>
          </p:nvPr>
        </p:nvGraphicFramePr>
        <p:xfrm>
          <a:off x="1042988" y="1925638"/>
          <a:ext cx="7331075" cy="4503737"/>
        </p:xfrm>
        <a:graphic>
          <a:graphicData uri="http://schemas.openxmlformats.org/drawingml/2006/table">
            <a:tbl>
              <a:tblPr/>
              <a:tblGrid>
                <a:gridCol w="25209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3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1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48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493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Orijentacija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Ocena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Poeni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544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. Koja je ovo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</a:t>
                      </a: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. Gde smo sada?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Godina?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Godišnje doba?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Datum?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Dan (u nedelji)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Mesec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Država?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Region?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Grad?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Ustanova?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Sprat?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___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26" marB="45726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58464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6786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1507" name="Rectangle 3"/>
          <p:cNvSpPr>
            <a:spLocks noGrp="1"/>
          </p:cNvSpPr>
          <p:nvPr>
            <p:ph type="title" idx="4294967295"/>
          </p:nvPr>
        </p:nvSpPr>
        <p:spPr>
          <a:xfrm>
            <a:off x="857250" y="301625"/>
            <a:ext cx="7826375" cy="1141413"/>
          </a:xfrm>
        </p:spPr>
        <p:txBody>
          <a:bodyPr/>
          <a:lstStyle/>
          <a:p>
            <a:pPr eaLnBrk="1" hangingPunct="1"/>
            <a:r>
              <a:rPr lang="sr-Latn-CS" altLang="en-US" sz="2800"/>
              <a:t>Mini Mental State Examination (</a:t>
            </a:r>
            <a:r>
              <a:rPr lang="sr-Latn-CS" altLang="en-US" sz="2800" b="1"/>
              <a:t>MMSE</a:t>
            </a:r>
            <a:r>
              <a:rPr lang="sr-Latn-CS" altLang="en-US" sz="2800"/>
              <a:t>)</a:t>
            </a:r>
            <a:br>
              <a:rPr lang="sr-Latn-CS" altLang="en-US" sz="2800"/>
            </a:br>
            <a:r>
              <a:rPr lang="ru-RU" altLang="en-US" sz="2800"/>
              <a:t>Мала скала процене менталног стања</a:t>
            </a:r>
            <a:endParaRPr lang="en-US" altLang="en-US" sz="2800" i="1"/>
          </a:p>
        </p:txBody>
      </p:sp>
      <p:graphicFrame>
        <p:nvGraphicFramePr>
          <p:cNvPr id="8206" name="Group 14"/>
          <p:cNvGraphicFramePr>
            <a:graphicFrameLocks noGrp="1"/>
          </p:cNvGraphicFramePr>
          <p:nvPr>
            <p:ph idx="4294967295"/>
          </p:nvPr>
        </p:nvGraphicFramePr>
        <p:xfrm>
          <a:off x="1031875" y="1844675"/>
          <a:ext cx="7932738" cy="4819962"/>
        </p:xfrm>
        <a:graphic>
          <a:graphicData uri="http://schemas.openxmlformats.org/drawingml/2006/table">
            <a:tbl>
              <a:tblPr/>
              <a:tblGrid>
                <a:gridCol w="606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915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Ocena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Poeni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04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Upamćivanje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Navedite tri objekta, izgovarajući reči lagano (po sekundu za svaku). Zatražite od pacijenta da ih ponovi. Dati po jedan poen za svaki ispravan odgovor.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Pažnja i računanje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4.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Sedmice u seriji (oduzimanje po sedam). Dajte po jedan poen za svaki tačan odgovor.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Verdana" pitchFamily="34" charset="0"/>
                          <a:cs typeface="Arial" charset="0"/>
                        </a:rPr>
                        <a:t>Reprodukcija upamćenog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Zatražite od pacijenta da imenuje tri objekta upamćena u zadatku br. 3. Za svaki tačan po poen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709" marB="4570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13311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8834" name="Rectangle 2"/>
          <p:cNvSpPr>
            <a:spLocks noChangeArrowheads="1"/>
          </p:cNvSpPr>
          <p:nvPr/>
        </p:nvSpPr>
        <p:spPr bwMode="auto">
          <a:xfrm>
            <a:off x="684213" y="0"/>
            <a:ext cx="8459787" cy="981075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sr-Cyrl-CS" sz="2600" b="1">
              <a:solidFill>
                <a:srgbClr val="00FF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ahoma" pitchFamily="34" charset="0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type="title" idx="4294967295"/>
          </p:nvPr>
        </p:nvSpPr>
        <p:spPr>
          <a:xfrm>
            <a:off x="857250" y="301625"/>
            <a:ext cx="7826375" cy="1141413"/>
          </a:xfrm>
        </p:spPr>
        <p:txBody>
          <a:bodyPr/>
          <a:lstStyle/>
          <a:p>
            <a:pPr eaLnBrk="1" hangingPunct="1"/>
            <a:r>
              <a:rPr lang="sr-Latn-CS" altLang="en-US" sz="2800"/>
              <a:t>Mini Mental State Examination (</a:t>
            </a:r>
            <a:r>
              <a:rPr lang="sr-Latn-CS" altLang="en-US" sz="2800" b="1"/>
              <a:t>MMSE</a:t>
            </a:r>
            <a:r>
              <a:rPr lang="sr-Latn-CS" altLang="en-US" sz="2800"/>
              <a:t>)</a:t>
            </a:r>
            <a:br>
              <a:rPr lang="sr-Latn-CS" altLang="en-US" sz="2800"/>
            </a:br>
            <a:r>
              <a:rPr lang="sr-Latn-CS" altLang="en-US" sz="2800" i="1"/>
              <a:t>Mala skala procene mentalnog stanja</a:t>
            </a:r>
            <a:endParaRPr lang="en-US" altLang="en-US" sz="2800" i="1"/>
          </a:p>
        </p:txBody>
      </p:sp>
      <p:graphicFrame>
        <p:nvGraphicFramePr>
          <p:cNvPr id="9230" name="Group 14"/>
          <p:cNvGraphicFramePr>
            <a:graphicFrameLocks noGrp="1"/>
          </p:cNvGraphicFramePr>
          <p:nvPr>
            <p:ph idx="4294967295"/>
          </p:nvPr>
        </p:nvGraphicFramePr>
        <p:xfrm>
          <a:off x="971550" y="1844675"/>
          <a:ext cx="7932738" cy="4545534"/>
        </p:xfrm>
        <a:graphic>
          <a:graphicData uri="http://schemas.openxmlformats.org/drawingml/2006/table">
            <a:tbl>
              <a:tblPr/>
              <a:tblGrid>
                <a:gridCol w="606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53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763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90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Jezik</a:t>
                      </a:r>
                      <a:endParaRPr kumimoji="0" lang="en-US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Ocena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Poeni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959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6.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Pokažite olovku i sat. Tražiti od pacijenta da imenuje objekte redom kojim se pokazuju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7.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Tražiti od pacijenta da ponovi: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   “NEMA OVAJ, ONAJ PREMDA”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8.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 Zahtevati da pacijent izvrši zadatak koji sadrži tri faze: “Uzmite papir u vašu desnu ruku. Presavijte papir na dva. Stavite papir na pod”.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9</a:t>
                      </a: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. Neka pacijent pročita i izvrši nalog: “ZATVORITE OČI” (napisati krupnim slovima)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__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3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sr-Latn-C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T="45699" marB="45699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 advTm="139967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880</Words>
  <Application>Microsoft Office PowerPoint</Application>
  <PresentationFormat>On-screen Show (4:3)</PresentationFormat>
  <Paragraphs>264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Tahoma</vt:lpstr>
      <vt:lpstr>Verdana</vt:lpstr>
      <vt:lpstr>Wingdings</vt:lpstr>
      <vt:lpstr>Office Theme</vt:lpstr>
      <vt:lpstr>ОСС -вежбе 9. недеља-  Деменције</vt:lpstr>
      <vt:lpstr>Постављање дијагнозе</vt:lpstr>
      <vt:lpstr>Анамнеза/хетероанамнеза</vt:lpstr>
      <vt:lpstr>Питања за пратиоца Поредећи стање од пре неколико година.... </vt:lpstr>
      <vt:lpstr>PowerPoint Presentation</vt:lpstr>
      <vt:lpstr>Mini Mental State Examination (MMSE) Мала скала процене менталног стања</vt:lpstr>
      <vt:lpstr>Mini Mental State Examination (MMSE) Мала скала процене менталног стања</vt:lpstr>
      <vt:lpstr>Mini Mental State Examination (MMSE) Мала скала процене менталног стања</vt:lpstr>
      <vt:lpstr>Mini Mental State Examination (MMSE) Mala skala procene mentalnog stanja</vt:lpstr>
      <vt:lpstr>Mini Mental State Examination (MMSE) Мала скала процене менталног стања</vt:lpstr>
      <vt:lpstr>PowerPoint Presentation</vt:lpstr>
      <vt:lpstr>PowerPoint Presentation</vt:lpstr>
      <vt:lpstr>PowerPoint Presentation</vt:lpstr>
      <vt:lpstr>GPCOG скрининг тест</vt:lpstr>
      <vt:lpstr>PowerPoint Presentation</vt:lpstr>
      <vt:lpstr>Лабораторијске анализе</vt:lpstr>
      <vt:lpstr>PowerPoint Presentation</vt:lpstr>
      <vt:lpstr>PowerPoint Presentation</vt:lpstr>
      <vt:lpstr>Диференцијална дијагноза</vt:lpstr>
      <vt:lpstr>Нега дементних пацијената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ИАСС -вежбе- Когнитивни поремећаји, деменције и менталне ретардације</dc:title>
  <dc:creator>Branimir Radmanovic</dc:creator>
  <cp:lastModifiedBy>nmuric91@gmail.com</cp:lastModifiedBy>
  <cp:revision>17</cp:revision>
  <dcterms:created xsi:type="dcterms:W3CDTF">2020-09-17T06:21:34Z</dcterms:created>
  <dcterms:modified xsi:type="dcterms:W3CDTF">2020-10-01T15:05:47Z</dcterms:modified>
</cp:coreProperties>
</file>